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2" r:id="rId3"/>
    <p:sldId id="269" r:id="rId4"/>
    <p:sldId id="270" r:id="rId5"/>
    <p:sldId id="268" r:id="rId6"/>
    <p:sldId id="265" r:id="rId7"/>
    <p:sldId id="266" r:id="rId8"/>
    <p:sldId id="267" r:id="rId9"/>
    <p:sldId id="271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4660"/>
  </p:normalViewPr>
  <p:slideViewPr>
    <p:cSldViewPr snapToGrid="0">
      <p:cViewPr>
        <p:scale>
          <a:sx n="50" d="100"/>
          <a:sy n="50" d="100"/>
        </p:scale>
        <p:origin x="1280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23EAA-9C17-44D0-9F28-ADC525F0C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72399D-EF59-40CE-8317-A612C5E29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B27082-C5BB-4820-9CC2-1DA86916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74FC5F-98FB-4FF7-9A8F-BD9460F8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5B192C-2D5E-4424-9173-928F4505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624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61C4FB-4009-427A-AD63-4EDE5490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CE3FB0-78BB-44B2-80DD-319453287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412337-5C5C-434B-98D9-489E1A349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E3ADEA-7F61-4436-A051-D10D5C3A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0F068A-44F4-4EC8-8BC6-AAB71341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90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AB16E08-4AED-487F-A0D1-1D6EE52AA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B6463C-E8E7-4855-B933-B5FB560EA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A06024-8E11-4C22-86C8-2EA50419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05BCE3-ED5E-4DBA-94AA-51E93E9F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5E8193-ED8E-4C60-818D-5B4AE59B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26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3AD63-19D3-429B-9815-560A30EF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0E075B-0389-44CA-9481-9DC745387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B03885-6F50-42B5-B1BC-1357A4DD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BFA8FA-CA39-4D0E-9101-D5B2B20B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5F9BFC-3340-49B6-B01D-A3D53047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579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77CF8-2E34-4670-B4CF-443A03E9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B89657-3E5A-44B7-A2A4-64496BB0B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18F10C-7E9B-4C7A-863F-9CF0FB40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CF4937-C35D-47CE-AD51-2F01FCC0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207AFB-0CCF-41D0-AA2D-8187E7B1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30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AA9EC-B5D0-459F-BD77-C047B16B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952107-D3D5-441A-8A72-EA3174393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E48582-1F2C-4BA6-BB81-0874A2A48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A178A6-DF37-4287-86E0-A18CE055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5C60C2-487C-4C6E-B76E-9F1CC12F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B9D081-DE3C-4F72-A323-2FBA4CDF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B812E-E8F9-4DD1-9C5E-C68EFF46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B06B85-1A18-45C1-AFBF-0EC5C56E0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01BECF-85D4-428E-B6C9-68B932C9F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706A503-4D03-4896-9CFC-6D99B7CE4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C48CBE-75AB-428B-B2AE-9F16B2001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E34F7F-739E-42DF-87B5-7BCF536F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6C7260-85EC-47AD-815C-46138F9F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E3B729-4510-4981-B199-73DE1E1C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9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48A75-581C-40B1-89C5-C4F50776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1A5BD7-7D58-4282-B2D4-171714FB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B30D27A-FA8F-4CA8-8511-55FE0FBD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5F18C7-C603-4947-9FC4-A1F909D0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0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F04DCF-8E76-466B-8139-2912616C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E763D80-148A-4E3D-9565-B6306570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7EFDA4-6117-4C1E-92D0-267F708B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07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A244C3-19DF-4391-85DD-8C7ED50F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3C5170-2C9C-46B5-BF85-15C6BB84E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0C40BC-FA76-4D7B-A5ED-4BFFEB564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99B346-5BA1-4248-A6A5-AC34F83B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A4FF01-7E9E-4F41-91ED-824FC578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8B60D3-1F60-4507-AE80-2530D19A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35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5DCFD4-93C3-4C92-A9C6-45F6CB8D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26377F7-04EE-4B91-8AAD-26CEDD5CA3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8B9C0-5964-4F14-85F1-F0FBC0C9B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95E1CC-9CF1-48E6-91E3-43394988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D713B7-9F82-4362-B16A-E7A76013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5BAEF6-3C6F-4FDD-AF64-205FDBDE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B206B6-F4DD-4E44-AB9A-556BC819A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332EFA-17B8-40D6-942F-1E4CA5195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886BB9-96AD-4605-AB12-5F1A387DC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6F66C-B9B8-459A-8E03-AF019DBC707F}" type="datetimeFigureOut">
              <a:rPr lang="fr-FR" smtClean="0"/>
              <a:t>13/12/2020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713704-9FF3-4F7F-9C7B-93D054785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610E95-0F25-4406-A169-79434F170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4E37A-13DD-4ECC-B2CB-CADDB6A7C0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77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transport, aéronef&#10;&#10;Description générée automatiquement">
            <a:extLst>
              <a:ext uri="{FF2B5EF4-FFF2-40B4-BE49-F238E27FC236}">
                <a16:creationId xmlns:a16="http://schemas.microsoft.com/office/drawing/2014/main" id="{61BB263A-B45E-4C62-AE49-F2EADB686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6931" r="16459" b="21464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D949C8C-CCC3-4716-BC9E-DBAEA34B9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7" y="1414352"/>
            <a:ext cx="1207061" cy="71283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3EF9139-4C94-4092-B12D-A4995904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249" y="1059346"/>
            <a:ext cx="530420" cy="53789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15E54CA-A355-4C76-AFD4-7735992FFC88}"/>
              </a:ext>
            </a:extLst>
          </p:cNvPr>
          <p:cNvSpPr txBox="1"/>
          <p:nvPr/>
        </p:nvSpPr>
        <p:spPr>
          <a:xfrm>
            <a:off x="2712788" y="3984625"/>
            <a:ext cx="65378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000" b="0" i="0" u="none" strike="noStrike" dirty="0" err="1">
                <a:solidFill>
                  <a:schemeClr val="bg1"/>
                </a:solidFill>
                <a:effectLst/>
                <a:latin typeface="Bebas Neue" panose="020B0606020202050201" pitchFamily="34" charset="0"/>
              </a:rPr>
              <a:t>Kseniia</a:t>
            </a:r>
            <a:r>
              <a:rPr lang="fr-FR" sz="3000" b="0" i="0" u="none" strike="noStrike" dirty="0">
                <a:solidFill>
                  <a:schemeClr val="bg1"/>
                </a:solidFill>
                <a:effectLst/>
                <a:latin typeface="Bebas Neue" panose="020B0606020202050201" pitchFamily="34" charset="0"/>
              </a:rPr>
              <a:t> </a:t>
            </a:r>
            <a:r>
              <a:rPr lang="fr-FR" sz="3000" b="0" i="0" u="none" strike="noStrike" dirty="0" err="1">
                <a:solidFill>
                  <a:schemeClr val="bg1"/>
                </a:solidFill>
                <a:effectLst/>
                <a:latin typeface="Bebas Neue" panose="020B0606020202050201" pitchFamily="34" charset="0"/>
              </a:rPr>
              <a:t>Leshchenko</a:t>
            </a:r>
            <a:r>
              <a:rPr lang="fr-FR" sz="3000" b="0" i="0" u="none" strike="noStrike" dirty="0">
                <a:solidFill>
                  <a:schemeClr val="bg1"/>
                </a:solidFill>
                <a:effectLst/>
                <a:latin typeface="Bebas Neue" panose="020B0606020202050201" pitchFamily="34" charset="0"/>
              </a:rPr>
              <a:t>, Victor Rebecq, Cathy </a:t>
            </a:r>
            <a:r>
              <a:rPr lang="fr-FR" sz="3000" b="0" i="0" u="none" strike="noStrike" dirty="0" err="1">
                <a:solidFill>
                  <a:schemeClr val="bg1"/>
                </a:solidFill>
                <a:effectLst/>
                <a:latin typeface="Bebas Neue" panose="020B0606020202050201" pitchFamily="34" charset="0"/>
              </a:rPr>
              <a:t>Toomast</a:t>
            </a:r>
            <a:endParaRPr lang="fr-FR" sz="30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9BF0EA35-E4C6-42A7-8B23-C6BDCD26F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88" y="4951738"/>
            <a:ext cx="1435174" cy="149232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59677580-60E9-43B7-BC91-9C65846AC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80" y="1194415"/>
            <a:ext cx="10935580" cy="26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5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transport, aéronef&#10;&#10;Description générée automatiquement">
            <a:extLst>
              <a:ext uri="{FF2B5EF4-FFF2-40B4-BE49-F238E27FC236}">
                <a16:creationId xmlns:a16="http://schemas.microsoft.com/office/drawing/2014/main" id="{61BB263A-B45E-4C62-AE49-F2EADB686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6931" r="16459" b="21464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710545-2D86-4FB9-A178-9C9DFD3A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09"/>
          <a:stretch/>
        </p:blipFill>
        <p:spPr>
          <a:xfrm>
            <a:off x="199935" y="212712"/>
            <a:ext cx="6854177" cy="8598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CEAFD27-D21A-47BA-9907-53180479C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099" y="293379"/>
            <a:ext cx="3569847" cy="71755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D949C8C-CCC3-4716-BC9E-DBAEA34B9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87" y="1414352"/>
            <a:ext cx="1207061" cy="71283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ECD976D-E1E9-484D-A8A0-590F7872D217}"/>
              </a:ext>
            </a:extLst>
          </p:cNvPr>
          <p:cNvSpPr txBox="1"/>
          <p:nvPr/>
        </p:nvSpPr>
        <p:spPr>
          <a:xfrm>
            <a:off x="389111" y="1061120"/>
            <a:ext cx="472506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>
                <a:solidFill>
                  <a:schemeClr val="bg1"/>
                </a:solidFill>
                <a:latin typeface="Bebas Neue" panose="020B0606020202050201" pitchFamily="34" charset="0"/>
              </a:rPr>
              <a:t>Goal of </a:t>
            </a:r>
            <a:r>
              <a:rPr lang="fr-FR" sz="5000" dirty="0" err="1">
                <a:solidFill>
                  <a:schemeClr val="bg1"/>
                </a:solidFill>
                <a:latin typeface="Bebas Neue" panose="020B0606020202050201" pitchFamily="34" charset="0"/>
              </a:rPr>
              <a:t>our</a:t>
            </a:r>
            <a:r>
              <a:rPr lang="fr-FR" sz="50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5000" dirty="0" err="1">
                <a:solidFill>
                  <a:schemeClr val="bg1"/>
                </a:solidFill>
                <a:latin typeface="Bebas Neue" panose="020B0606020202050201" pitchFamily="34" charset="0"/>
              </a:rPr>
              <a:t>analysis</a:t>
            </a:r>
            <a:r>
              <a:rPr lang="fr-FR" sz="50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</a:p>
          <a:p>
            <a:pPr algn="ctr"/>
            <a:endParaRPr lang="fr-FR" sz="50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ebas Neue" panose="020B0606020202050201" pitchFamily="34" charset="0"/>
              </a:rPr>
              <a:t>predict where a meteorite lands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ebas Neue" panose="020B0606020202050201" pitchFamily="34" charset="0"/>
              </a:rPr>
              <a:t>predict </a:t>
            </a:r>
            <a:r>
              <a:rPr lang="fr-FR" sz="4000" dirty="0">
                <a:solidFill>
                  <a:schemeClr val="bg1"/>
                </a:solidFill>
                <a:latin typeface="Bebas Neue" panose="020B0606020202050201" pitchFamily="34" charset="0"/>
              </a:rPr>
              <a:t>the class of a </a:t>
            </a:r>
            <a:r>
              <a:rPr lang="fr-FR" sz="4000" dirty="0" err="1">
                <a:solidFill>
                  <a:schemeClr val="bg1"/>
                </a:solidFill>
                <a:latin typeface="Bebas Neue" panose="020B0606020202050201" pitchFamily="34" charset="0"/>
              </a:rPr>
              <a:t>meteorite</a:t>
            </a:r>
            <a:endParaRPr lang="fr-FR" sz="40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chemeClr val="bg1"/>
                </a:solidFill>
                <a:latin typeface="Bebas Neue" panose="020B0606020202050201" pitchFamily="34" charset="0"/>
              </a:rPr>
              <a:t>Predict</a:t>
            </a:r>
            <a:r>
              <a:rPr lang="fr-FR" sz="4000" dirty="0">
                <a:solidFill>
                  <a:schemeClr val="bg1"/>
                </a:solidFill>
                <a:latin typeface="Bebas Neue" panose="020B0606020202050201" pitchFamily="34" charset="0"/>
              </a:rPr>
              <a:t> the mass of a </a:t>
            </a:r>
            <a:r>
              <a:rPr lang="fr-FR" sz="4000" dirty="0" err="1">
                <a:solidFill>
                  <a:schemeClr val="bg1"/>
                </a:solidFill>
                <a:latin typeface="Bebas Neue" panose="020B0606020202050201" pitchFamily="34" charset="0"/>
              </a:rPr>
              <a:t>meteorite</a:t>
            </a:r>
            <a:endParaRPr lang="fr-FR" sz="40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71C7B82-6C57-40AA-983B-F18BCF623962}"/>
              </a:ext>
            </a:extLst>
          </p:cNvPr>
          <p:cNvSpPr txBox="1"/>
          <p:nvPr/>
        </p:nvSpPr>
        <p:spPr>
          <a:xfrm>
            <a:off x="5111014" y="5704778"/>
            <a:ext cx="619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i="1" dirty="0">
                <a:solidFill>
                  <a:schemeClr val="bg1"/>
                </a:solidFill>
                <a:latin typeface="Bebas Neue" panose="020B0606020202050201" pitchFamily="34" charset="0"/>
              </a:rPr>
              <a:t>Example of </a:t>
            </a:r>
            <a:r>
              <a:rPr lang="fr-FR" sz="1800" i="1" dirty="0" err="1">
                <a:solidFill>
                  <a:schemeClr val="bg1"/>
                </a:solidFill>
                <a:latin typeface="Bebas Neue" panose="020B0606020202050201" pitchFamily="34" charset="0"/>
              </a:rPr>
              <a:t>meteorite</a:t>
            </a:r>
            <a:r>
              <a:rPr lang="fr-FR" sz="1800" i="1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1800" i="1" dirty="0" err="1">
                <a:solidFill>
                  <a:schemeClr val="bg1"/>
                </a:solidFill>
                <a:latin typeface="Bebas Neue" panose="020B0606020202050201" pitchFamily="34" charset="0"/>
              </a:rPr>
              <a:t>seen</a:t>
            </a:r>
            <a:r>
              <a:rPr lang="fr-FR" sz="1800" i="1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1800" i="1" dirty="0" err="1">
                <a:solidFill>
                  <a:schemeClr val="bg1"/>
                </a:solidFill>
                <a:latin typeface="Bebas Neue" panose="020B0606020202050201" pitchFamily="34" charset="0"/>
              </a:rPr>
              <a:t>falling</a:t>
            </a:r>
            <a:r>
              <a:rPr lang="fr-FR" sz="1800" i="1" dirty="0">
                <a:solidFill>
                  <a:schemeClr val="bg1"/>
                </a:solidFill>
                <a:latin typeface="Bebas Neue" panose="020B0606020202050201" pitchFamily="34" charset="0"/>
              </a:rPr>
              <a:t> in </a:t>
            </a:r>
            <a:r>
              <a:rPr lang="fr-FR" sz="1800" i="1" dirty="0" err="1">
                <a:solidFill>
                  <a:schemeClr val="bg1"/>
                </a:solidFill>
                <a:latin typeface="Bebas Neue" panose="020B0606020202050201" pitchFamily="34" charset="0"/>
              </a:rPr>
              <a:t>russia</a:t>
            </a:r>
            <a:r>
              <a:rPr lang="fr-FR" sz="1800" i="1" dirty="0">
                <a:solidFill>
                  <a:schemeClr val="bg1"/>
                </a:solidFill>
                <a:latin typeface="Bebas Neue" panose="020B0606020202050201" pitchFamily="34" charset="0"/>
              </a:rPr>
              <a:t> (2013)</a:t>
            </a:r>
          </a:p>
        </p:txBody>
      </p:sp>
      <p:pic>
        <p:nvPicPr>
          <p:cNvPr id="29" name="Image 28" descr="Une image contenant texte, extérieur, nature, arc en ciel&#10;&#10;Description générée automatiquement">
            <a:extLst>
              <a:ext uri="{FF2B5EF4-FFF2-40B4-BE49-F238E27FC236}">
                <a16:creationId xmlns:a16="http://schemas.microsoft.com/office/drawing/2014/main" id="{4ABE8C49-7D8A-4933-987F-F6266442E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35" y="2417189"/>
            <a:ext cx="5744979" cy="328758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3EF9139-4C94-4092-B12D-A49959046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0249" y="1059346"/>
            <a:ext cx="530420" cy="53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1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ransport, aéronef&#10;&#10;Description générée automatiquement">
            <a:extLst>
              <a:ext uri="{FF2B5EF4-FFF2-40B4-BE49-F238E27FC236}">
                <a16:creationId xmlns:a16="http://schemas.microsoft.com/office/drawing/2014/main" id="{B69909D5-7135-4DC9-AC10-1EE00A231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6931" r="16459" b="21464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710545-2D86-4FB9-A178-9C9DFD3A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09"/>
          <a:stretch/>
        </p:blipFill>
        <p:spPr>
          <a:xfrm>
            <a:off x="199935" y="212712"/>
            <a:ext cx="6854177" cy="8598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E7B913-5D4C-4A48-B36F-35FE6954A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13" y="224548"/>
            <a:ext cx="4860969" cy="7980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1D7F8D9-933C-40FB-AFE6-91F1BEF0C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862" y="1286151"/>
            <a:ext cx="952549" cy="84459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0B24B0C-4390-4EDC-B5B5-400EDC8AAB78}"/>
              </a:ext>
            </a:extLst>
          </p:cNvPr>
          <p:cNvSpPr txBox="1"/>
          <p:nvPr/>
        </p:nvSpPr>
        <p:spPr>
          <a:xfrm>
            <a:off x="374715" y="1084391"/>
            <a:ext cx="111852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000" dirty="0">
                <a:solidFill>
                  <a:schemeClr val="bg1"/>
                </a:solidFill>
                <a:latin typeface="Bebas Neue" panose="020B0606020202050201" pitchFamily="34" charset="0"/>
              </a:rPr>
              <a:t>Data </a:t>
            </a:r>
            <a:r>
              <a:rPr lang="fr-FR" sz="5000" dirty="0" err="1">
                <a:solidFill>
                  <a:schemeClr val="bg1"/>
                </a:solidFill>
                <a:latin typeface="Bebas Neue" panose="020B0606020202050201" pitchFamily="34" charset="0"/>
              </a:rPr>
              <a:t>from</a:t>
            </a:r>
            <a:r>
              <a:rPr lang="fr-FR" sz="5000" dirty="0">
                <a:solidFill>
                  <a:schemeClr val="bg1"/>
                </a:solidFill>
                <a:latin typeface="Bebas Neue" panose="020B0606020202050201" pitchFamily="34" charset="0"/>
              </a:rPr>
              <a:t> NASA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000" dirty="0">
                <a:solidFill>
                  <a:schemeClr val="bg1"/>
                </a:solidFill>
                <a:latin typeface="Bebas Neue" panose="020B0606020202050201" pitchFamily="34" charset="0"/>
              </a:rPr>
              <a:t>Variables </a:t>
            </a:r>
            <a:r>
              <a:rPr lang="fr-FR" sz="5000" dirty="0" err="1">
                <a:solidFill>
                  <a:schemeClr val="bg1"/>
                </a:solidFill>
                <a:latin typeface="Bebas Neue" panose="020B0606020202050201" pitchFamily="34" charset="0"/>
              </a:rPr>
              <a:t>we</a:t>
            </a:r>
            <a:r>
              <a:rPr lang="fr-FR" sz="5000" dirty="0">
                <a:solidFill>
                  <a:schemeClr val="bg1"/>
                </a:solidFill>
                <a:latin typeface="Bebas Neue" panose="020B0606020202050201" pitchFamily="34" charset="0"/>
              </a:rPr>
              <a:t> have: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fr-FR" sz="3000" dirty="0">
                <a:solidFill>
                  <a:schemeClr val="bg1"/>
                </a:solidFill>
                <a:latin typeface="Bebas Neue" panose="020B0606020202050201" pitchFamily="34" charset="0"/>
              </a:rPr>
              <a:t>Name: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specific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name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of the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meteorite</a:t>
            </a:r>
            <a:endParaRPr lang="fr-FR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fr-FR" sz="3000" dirty="0">
                <a:solidFill>
                  <a:schemeClr val="bg1"/>
                </a:solidFill>
                <a:latin typeface="Bebas Neue" panose="020B0606020202050201" pitchFamily="34" charset="0"/>
              </a:rPr>
              <a:t>Id: 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unique id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fr-FR" sz="3000" dirty="0" err="1">
                <a:solidFill>
                  <a:schemeClr val="bg1"/>
                </a:solidFill>
                <a:latin typeface="Bebas Neue" panose="020B0606020202050201" pitchFamily="34" charset="0"/>
              </a:rPr>
              <a:t>Nametype</a:t>
            </a:r>
            <a:r>
              <a:rPr lang="fr-FR" sz="3000" dirty="0">
                <a:solidFill>
                  <a:schemeClr val="bg1"/>
                </a:solidFill>
                <a:latin typeface="Bebas Neue" panose="020B0606020202050201" pitchFamily="34" charset="0"/>
              </a:rPr>
              <a:t>: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valid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if the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meteorite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where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not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degraded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while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falling</a:t>
            </a:r>
            <a:endParaRPr lang="fr-FR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fr-FR" sz="3000" dirty="0">
                <a:solidFill>
                  <a:schemeClr val="bg1"/>
                </a:solidFill>
                <a:latin typeface="Bebas Neue" panose="020B0606020202050201" pitchFamily="34" charset="0"/>
              </a:rPr>
              <a:t>Class: 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4 Major classes (L / H / LL /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Other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)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divide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into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specific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class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fr-FR" sz="3000" dirty="0">
                <a:solidFill>
                  <a:schemeClr val="bg1"/>
                </a:solidFill>
                <a:latin typeface="Bebas Neue" panose="020B0606020202050201" pitchFamily="34" charset="0"/>
              </a:rPr>
              <a:t>Mass: 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in grams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fr-FR" sz="3000" dirty="0" err="1">
                <a:solidFill>
                  <a:schemeClr val="bg1"/>
                </a:solidFill>
                <a:latin typeface="Bebas Neue" panose="020B0606020202050201" pitchFamily="34" charset="0"/>
              </a:rPr>
              <a:t>Fall</a:t>
            </a:r>
            <a:r>
              <a:rPr lang="fr-FR" sz="3000" dirty="0">
                <a:solidFill>
                  <a:schemeClr val="bg1"/>
                </a:solidFill>
                <a:latin typeface="Bebas Neue" panose="020B0606020202050201" pitchFamily="34" charset="0"/>
              </a:rPr>
              <a:t>: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fell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if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observed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falling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/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Found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if not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fr-FR" sz="3000" dirty="0" err="1">
                <a:solidFill>
                  <a:schemeClr val="bg1"/>
                </a:solidFill>
                <a:latin typeface="Bebas Neue" panose="020B0606020202050201" pitchFamily="34" charset="0"/>
              </a:rPr>
              <a:t>Year</a:t>
            </a:r>
            <a:r>
              <a:rPr lang="fr-FR" sz="3000" dirty="0">
                <a:solidFill>
                  <a:schemeClr val="bg1"/>
                </a:solidFill>
                <a:latin typeface="Bebas Neue" panose="020B0606020202050201" pitchFamily="34" charset="0"/>
              </a:rPr>
              <a:t>: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year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of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discovery</a:t>
            </a:r>
            <a:endParaRPr lang="fr-FR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fr-FR" sz="3000" dirty="0" err="1">
                <a:solidFill>
                  <a:schemeClr val="bg1"/>
                </a:solidFill>
                <a:latin typeface="Bebas Neue" panose="020B0606020202050201" pitchFamily="34" charset="0"/>
              </a:rPr>
              <a:t>Geolocation</a:t>
            </a:r>
            <a:r>
              <a:rPr lang="fr-FR" sz="3000" dirty="0">
                <a:solidFill>
                  <a:schemeClr val="bg1"/>
                </a:solidFill>
                <a:latin typeface="Bebas Neue" panose="020B0606020202050201" pitchFamily="34" charset="0"/>
              </a:rPr>
              <a:t> (latitude / longitude): 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location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where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the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meteorite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was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found</a:t>
            </a:r>
            <a:endParaRPr lang="fr-FR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146351A-78A3-49F7-9CB6-138E492F1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710" y="1879520"/>
            <a:ext cx="5791498" cy="154948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8E36735-9FED-487E-BF57-F568109CA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102" y="623582"/>
            <a:ext cx="46992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5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ransport, aéronef&#10;&#10;Description générée automatiquement">
            <a:extLst>
              <a:ext uri="{FF2B5EF4-FFF2-40B4-BE49-F238E27FC236}">
                <a16:creationId xmlns:a16="http://schemas.microsoft.com/office/drawing/2014/main" id="{B69909D5-7135-4DC9-AC10-1EE00A231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6931" r="16459" b="214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710545-2D86-4FB9-A178-9C9DFD3A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09"/>
          <a:stretch/>
        </p:blipFill>
        <p:spPr>
          <a:xfrm>
            <a:off x="199935" y="212712"/>
            <a:ext cx="6854177" cy="8598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FC740E-1991-49BB-A384-DD0E8423E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64" y="310839"/>
            <a:ext cx="5988486" cy="663588"/>
          </a:xfrm>
          <a:prstGeom prst="rect">
            <a:avLst/>
          </a:prstGeom>
        </p:spPr>
      </p:pic>
      <p:pic>
        <p:nvPicPr>
          <p:cNvPr id="1026" name="Picture 2" descr="landings worldmap">
            <a:extLst>
              <a:ext uri="{FF2B5EF4-FFF2-40B4-BE49-F238E27FC236}">
                <a16:creationId xmlns:a16="http://schemas.microsoft.com/office/drawing/2014/main" id="{31092BA8-7900-4BB5-92E7-1EB7CFE34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2" b="17036"/>
          <a:stretch/>
        </p:blipFill>
        <p:spPr bwMode="auto">
          <a:xfrm>
            <a:off x="422649" y="1285267"/>
            <a:ext cx="10023845" cy="45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66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ransport, aéronef&#10;&#10;Description générée automatiquement">
            <a:extLst>
              <a:ext uri="{FF2B5EF4-FFF2-40B4-BE49-F238E27FC236}">
                <a16:creationId xmlns:a16="http://schemas.microsoft.com/office/drawing/2014/main" id="{B69909D5-7135-4DC9-AC10-1EE00A231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6931" r="16459" b="214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710545-2D86-4FB9-A178-9C9DFD3A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09"/>
          <a:stretch/>
        </p:blipFill>
        <p:spPr>
          <a:xfrm>
            <a:off x="199935" y="212712"/>
            <a:ext cx="6854177" cy="859843"/>
          </a:xfrm>
          <a:prstGeom prst="rect">
            <a:avLst/>
          </a:prstGeom>
        </p:spPr>
      </p:pic>
      <p:pic>
        <p:nvPicPr>
          <p:cNvPr id="16" name="Image 15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2C972C31-18DB-4C8D-A24F-577DCF66B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56" y="1297967"/>
            <a:ext cx="4828069" cy="46292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E4CF9A8-C41B-460F-9A77-1ED6D625E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574" y="1231960"/>
            <a:ext cx="4219926" cy="43940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D174E44-54FC-4B8F-AA24-94DB78B46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647" y="243969"/>
            <a:ext cx="4219926" cy="8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9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ransport, aéronef&#10;&#10;Description générée automatiquement">
            <a:extLst>
              <a:ext uri="{FF2B5EF4-FFF2-40B4-BE49-F238E27FC236}">
                <a16:creationId xmlns:a16="http://schemas.microsoft.com/office/drawing/2014/main" id="{B69909D5-7135-4DC9-AC10-1EE00A231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6931" r="16459" b="214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710545-2D86-4FB9-A178-9C9DFD3A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09"/>
          <a:stretch/>
        </p:blipFill>
        <p:spPr>
          <a:xfrm>
            <a:off x="199935" y="212712"/>
            <a:ext cx="6854177" cy="8598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3D1A7A-D077-4DAC-93B3-E462CFCA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172" y="1285267"/>
            <a:ext cx="8940928" cy="46985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662984-549D-4FEB-9D43-3F2B516E9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647" y="243969"/>
            <a:ext cx="4219926" cy="8095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911104-12BA-4A51-A251-1A32A3AC4B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575" b="-11777"/>
          <a:stretch/>
        </p:blipFill>
        <p:spPr>
          <a:xfrm>
            <a:off x="1525647" y="5240661"/>
            <a:ext cx="5175019" cy="6641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C13AB12-92B3-46EE-8A03-CC9E9E00B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934" y="5271252"/>
            <a:ext cx="2697443" cy="66414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4218422-95CB-45E1-B4C6-7AABA4DCB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647" y="1297298"/>
            <a:ext cx="3556492" cy="46992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2CDF7F1-6150-4DD6-9BDE-0999F71E5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3683" y="1364574"/>
            <a:ext cx="3468969" cy="5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ransport, aéronef&#10;&#10;Description générée automatiquement">
            <a:extLst>
              <a:ext uri="{FF2B5EF4-FFF2-40B4-BE49-F238E27FC236}">
                <a16:creationId xmlns:a16="http://schemas.microsoft.com/office/drawing/2014/main" id="{B69909D5-7135-4DC9-AC10-1EE00A231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6931" r="16459" b="214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710545-2D86-4FB9-A178-9C9DFD3A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09"/>
          <a:stretch/>
        </p:blipFill>
        <p:spPr>
          <a:xfrm>
            <a:off x="199935" y="212712"/>
            <a:ext cx="6854177" cy="8598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CA1B69-F1E3-4287-9C4A-54751859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889" y="231762"/>
            <a:ext cx="3893239" cy="840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96DAF4-0F9A-4183-A3B0-438E5A555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35" y="1285267"/>
            <a:ext cx="6922760" cy="28148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ADAB0A-7665-4D36-A01A-BD23773EA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306" y="4901484"/>
            <a:ext cx="622474" cy="69079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6E35884-1332-4CA2-B13E-599A3A460EB6}"/>
              </a:ext>
            </a:extLst>
          </p:cNvPr>
          <p:cNvSpPr txBox="1"/>
          <p:nvPr/>
        </p:nvSpPr>
        <p:spPr>
          <a:xfrm>
            <a:off x="199935" y="4284712"/>
            <a:ext cx="11619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ebas Neue" panose="020B0606020202050201" pitchFamily="34" charset="0"/>
              </a:rPr>
              <a:t>To </a:t>
            </a:r>
            <a:r>
              <a:rPr lang="fr-FR" sz="40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sum</a:t>
            </a:r>
            <a:r>
              <a:rPr lang="fr-FR" sz="4000" b="1" dirty="0">
                <a:solidFill>
                  <a:schemeClr val="bg1"/>
                </a:solidFill>
                <a:latin typeface="Bebas Neue" panose="020B0606020202050201" pitchFamily="34" charset="0"/>
              </a:rPr>
              <a:t> up : </a:t>
            </a:r>
            <a:endParaRPr lang="fr-FR" sz="2500" b="1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Can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predict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the mass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with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simple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algorithms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but MSE/RMSE/MAE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still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high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Support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Vector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Machine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RegressoR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is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consider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as the best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algorithm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to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predict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mass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0F94E1-225F-49D8-8DD7-56F28B88A57D}"/>
              </a:ext>
            </a:extLst>
          </p:cNvPr>
          <p:cNvSpPr txBox="1"/>
          <p:nvPr/>
        </p:nvSpPr>
        <p:spPr>
          <a:xfrm>
            <a:off x="7543260" y="876683"/>
            <a:ext cx="31504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  <a:latin typeface="Bebas Neue" panose="020B0606020202050201" pitchFamily="34" charset="0"/>
              </a:rPr>
              <a:t>Best model: 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SVM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Regressor</a:t>
            </a:r>
            <a:endParaRPr lang="fr-FR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36C1BC1-ADF6-4807-8DD2-46E5017A8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751" y="1468331"/>
            <a:ext cx="2868161" cy="25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ransport, aéronef&#10;&#10;Description générée automatiquement">
            <a:extLst>
              <a:ext uri="{FF2B5EF4-FFF2-40B4-BE49-F238E27FC236}">
                <a16:creationId xmlns:a16="http://schemas.microsoft.com/office/drawing/2014/main" id="{B69909D5-7135-4DC9-AC10-1EE00A231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6931" r="16459" b="214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710545-2D86-4FB9-A178-9C9DFD3A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09"/>
          <a:stretch/>
        </p:blipFill>
        <p:spPr>
          <a:xfrm>
            <a:off x="199935" y="212712"/>
            <a:ext cx="6854177" cy="8598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7362C5-96D6-4BF7-9B49-BEB6C5C3F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887" y="275617"/>
            <a:ext cx="4163345" cy="7778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8641DB-7F24-4A84-BA1D-C84F13E5C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00" y="1285267"/>
            <a:ext cx="6696015" cy="214373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F622894-1144-4F69-A8AF-7CA39905400C}"/>
              </a:ext>
            </a:extLst>
          </p:cNvPr>
          <p:cNvSpPr txBox="1"/>
          <p:nvPr/>
        </p:nvSpPr>
        <p:spPr>
          <a:xfrm>
            <a:off x="199935" y="4284712"/>
            <a:ext cx="11619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ebas Neue" panose="020B0606020202050201" pitchFamily="34" charset="0"/>
              </a:rPr>
              <a:t>To </a:t>
            </a:r>
            <a:r>
              <a:rPr lang="fr-FR" sz="40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sum</a:t>
            </a:r>
            <a:r>
              <a:rPr lang="fr-FR" sz="4000" b="1" dirty="0">
                <a:solidFill>
                  <a:schemeClr val="bg1"/>
                </a:solidFill>
                <a:latin typeface="Bebas Neue" panose="020B0606020202050201" pitchFamily="34" charset="0"/>
              </a:rPr>
              <a:t> up : </a:t>
            </a:r>
            <a:endParaRPr lang="fr-FR" sz="2500" b="1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Can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predict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the location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with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simple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algorithms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but MSE/RMSE/MAE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still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high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Decision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tree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regressor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is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consider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as the best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algorithm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to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predict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mass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A0F747E-6F24-4112-B946-8F688FE7D0A2}"/>
              </a:ext>
            </a:extLst>
          </p:cNvPr>
          <p:cNvSpPr txBox="1"/>
          <p:nvPr/>
        </p:nvSpPr>
        <p:spPr>
          <a:xfrm>
            <a:off x="7552884" y="1230027"/>
            <a:ext cx="31504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>
                <a:solidFill>
                  <a:schemeClr val="bg1"/>
                </a:solidFill>
                <a:latin typeface="Bebas Neue" panose="020B0606020202050201" pitchFamily="34" charset="0"/>
              </a:rPr>
              <a:t>Best model:</a:t>
            </a:r>
          </a:p>
          <a:p>
            <a:pPr algn="ctr"/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Decision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tree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regressor</a:t>
            </a:r>
            <a:endParaRPr lang="fr-FR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DF417C-66CB-49D6-8F17-194DA6470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41" y="2091801"/>
            <a:ext cx="2728695" cy="138426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BAA51F8-48BB-4255-80CF-1313DFD56785}"/>
              </a:ext>
            </a:extLst>
          </p:cNvPr>
          <p:cNvSpPr txBox="1"/>
          <p:nvPr/>
        </p:nvSpPr>
        <p:spPr>
          <a:xfrm>
            <a:off x="199935" y="3641712"/>
            <a:ext cx="11619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ebas Neue" panose="020B0606020202050201" pitchFamily="34" charset="0"/>
              </a:rPr>
              <a:t>Most important </a:t>
            </a:r>
            <a:r>
              <a:rPr lang="fr-FR" sz="40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features</a:t>
            </a:r>
            <a:r>
              <a:rPr lang="fr-FR" sz="4000" b="1" dirty="0">
                <a:solidFill>
                  <a:schemeClr val="bg1"/>
                </a:solidFill>
                <a:latin typeface="Bebas Neue" panose="020B0606020202050201" pitchFamily="34" charset="0"/>
              </a:rPr>
              <a:t>: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year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/ Class / Mass </a:t>
            </a:r>
          </a:p>
        </p:txBody>
      </p:sp>
    </p:spTree>
    <p:extLst>
      <p:ext uri="{BB962C8B-B14F-4D97-AF65-F5344CB8AC3E}">
        <p14:creationId xmlns:p14="http://schemas.microsoft.com/office/powerpoint/2010/main" val="127872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sombre, ciel nocturne&#10;&#10;Description générée automatiquement">
            <a:extLst>
              <a:ext uri="{FF2B5EF4-FFF2-40B4-BE49-F238E27FC236}">
                <a16:creationId xmlns:a16="http://schemas.microsoft.com/office/drawing/2014/main" id="{8B09F4CA-926F-40B7-9D48-EC7D2BB81B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81"/>
          <a:stretch/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710545-2D86-4FB9-A178-9C9DFD3A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09"/>
          <a:stretch/>
        </p:blipFill>
        <p:spPr>
          <a:xfrm>
            <a:off x="199935" y="212712"/>
            <a:ext cx="6854177" cy="8598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B0D931-C4EC-48E6-8268-1E7B392E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578" y="299908"/>
            <a:ext cx="3178889" cy="77264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9D8000C-CBFC-40DE-84D4-56670FAD1505}"/>
              </a:ext>
            </a:extLst>
          </p:cNvPr>
          <p:cNvSpPr txBox="1"/>
          <p:nvPr/>
        </p:nvSpPr>
        <p:spPr>
          <a:xfrm>
            <a:off x="385520" y="1174096"/>
            <a:ext cx="472506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solidFill>
                  <a:schemeClr val="bg1"/>
                </a:solidFill>
                <a:latin typeface="Bebas Neue" panose="020B0606020202050201" pitchFamily="34" charset="0"/>
              </a:rPr>
              <a:t>Finally</a:t>
            </a:r>
            <a:r>
              <a:rPr lang="fr-FR" sz="4000" dirty="0">
                <a:solidFill>
                  <a:schemeClr val="bg1"/>
                </a:solidFill>
                <a:latin typeface="Bebas Neue" panose="020B0606020202050201" pitchFamily="34" charset="0"/>
              </a:rPr>
              <a:t>:</a:t>
            </a:r>
          </a:p>
          <a:p>
            <a:pPr algn="ctr"/>
            <a:endParaRPr lang="fr-FR" sz="40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can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predict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the class of a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meteorite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with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60% of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accuracy</a:t>
            </a:r>
            <a:endParaRPr lang="fr-FR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fr-FR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can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predict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the mass and the location but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with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 a big MSE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fr-FR" sz="25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We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need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more data to have a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proper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analysis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. For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now,we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can suppose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there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is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an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uniform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distribution of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meteorite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all </a:t>
            </a:r>
            <a:r>
              <a:rPr lang="fr-FR" sz="2500" dirty="0" err="1">
                <a:solidFill>
                  <a:schemeClr val="bg1"/>
                </a:solidFill>
                <a:latin typeface="Bebas Neue" panose="020B0606020202050201" pitchFamily="34" charset="0"/>
              </a:rPr>
              <a:t>around</a:t>
            </a:r>
            <a:r>
              <a:rPr lang="fr-FR" sz="2500" dirty="0">
                <a:solidFill>
                  <a:schemeClr val="bg1"/>
                </a:solidFill>
                <a:latin typeface="Bebas Neue" panose="020B0606020202050201" pitchFamily="34" charset="0"/>
              </a:rPr>
              <a:t> the globe</a:t>
            </a:r>
          </a:p>
        </p:txBody>
      </p:sp>
    </p:spTree>
    <p:extLst>
      <p:ext uri="{BB962C8B-B14F-4D97-AF65-F5344CB8AC3E}">
        <p14:creationId xmlns:p14="http://schemas.microsoft.com/office/powerpoint/2010/main" val="34817410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255</Words>
  <Application>Microsoft Office PowerPoint</Application>
  <PresentationFormat>Grand écran</PresentationFormat>
  <Paragraphs>34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Bebas Neue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Victor Rebecq</dc:creator>
  <cp:lastModifiedBy>Victor Rebecq</cp:lastModifiedBy>
  <cp:revision>14</cp:revision>
  <dcterms:created xsi:type="dcterms:W3CDTF">2020-12-11T10:50:26Z</dcterms:created>
  <dcterms:modified xsi:type="dcterms:W3CDTF">2020-12-13T11:22:36Z</dcterms:modified>
</cp:coreProperties>
</file>